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2" r:id="rId3"/>
    <p:sldId id="314" r:id="rId4"/>
    <p:sldId id="315" r:id="rId5"/>
    <p:sldId id="322" r:id="rId6"/>
    <p:sldId id="316" r:id="rId7"/>
    <p:sldId id="317" r:id="rId8"/>
    <p:sldId id="318" r:id="rId9"/>
    <p:sldId id="319" r:id="rId10"/>
    <p:sldId id="321" r:id="rId11"/>
    <p:sldId id="320" r:id="rId12"/>
    <p:sldId id="323" r:id="rId13"/>
    <p:sldId id="324" r:id="rId14"/>
    <p:sldId id="325" r:id="rId15"/>
    <p:sldId id="32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4A276A-019D-473D-A239-62B769A443A3}">
          <p14:sldIdLst>
            <p14:sldId id="313"/>
            <p14:sldId id="312"/>
            <p14:sldId id="314"/>
            <p14:sldId id="315"/>
            <p14:sldId id="322"/>
            <p14:sldId id="316"/>
            <p14:sldId id="317"/>
            <p14:sldId id="318"/>
            <p14:sldId id="319"/>
            <p14:sldId id="321"/>
            <p14:sldId id="320"/>
            <p14:sldId id="323"/>
            <p14:sldId id="324"/>
            <p14:sldId id="32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9" d="100"/>
          <a:sy n="59" d="100"/>
        </p:scale>
        <p:origin x="9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3:38.419"/>
    </inkml:context>
    <inkml:brush xml:id="br0">
      <inkml:brushProperty name="width" value="0.035" units="cm"/>
      <inkml:brushProperty name="height" value="0.035" units="cm"/>
      <inkml:brushProperty name="color" value="#CC0066"/>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44:22.522"/>
    </inkml:context>
    <inkml:brush xml:id="br0">
      <inkml:brushProperty name="width" value="0.035" units="cm"/>
      <inkml:brushProperty name="height" value="0.035" units="cm"/>
      <inkml:brushProperty name="color" value="#CC0066"/>
    </inkml:brush>
  </inkml:definitions>
  <inkml:trace contextRef="#ctx0" brushRef="#br0">6521 923 24575,'-16'-9'0,"0"-1"0,1-1 0,1 0 0,0-1 0,-22-24 0,19 19 0,-1 0 0,-27-19 0,12 15 0,-1 2 0,0 2 0,-54-20 0,19 5 0,45 20 0,-32-12 0,27 14 0,-256-96 0,245 86 0,0-2 0,-39-28 0,-36-21 0,97 61 0,0 2 0,-1 0 0,0 1 0,-32-7 0,-4 4 0,-19-3 0,30 3 0,0 3 0,0 1 0,-47 1 0,63 3 0,-55-11 0,13 2 0,-655-30 0,497 31 0,67 1 0,-82-13 0,23 1 0,182 19 0,-427-40 0,293 18 0,-178-1 0,-176 22 0,274 5 0,220 0 0,-1 1 0,1 2 0,-31 8 0,17-3 0,23-4 0,0 0 0,-41 18 0,-41 28 0,-34 13 0,-30 3 0,158-64 0,1 2 0,0-1 0,1 2 0,-1-1 0,-9 10 0,-41 42 0,9-7 0,38-39 0,0 0 0,0 2 0,1-1 0,1 1 0,-14 22 0,10-7 0,-14 39 0,-4 7 0,12-30 0,-23 78 0,6-16 0,12-36 0,2 1 0,-22 122 0,15-68 0,1-9 0,17-43 0,-4 104 0,14 78 0,4-233 0,1-1 0,0 1 0,2-1 0,1 0 0,9 26 0,61 159 0,-48-137 0,-15-42 0,2 0 0,1 0 0,21 27 0,17 31 0,-33-51 0,2 0 0,1-2 0,2-1 0,1-1 0,45 42 0,-8-11 0,-45-42 0,2 0 0,0-2 0,1-1 0,32 21 0,-30-26 0,0 0 0,1-2 0,0-1 0,1-1 0,0-1 0,0-1 0,1-1 0,43 3 0,310 12 0,274-21 0,-574-3 0,102-17 0,-13 0 0,212-26 0,-231 33 0,-100 12 0,59-11 0,-38 0 0,295-47 0,-313 52 0,66-19 0,39-5 0,-99 25 0,203-32 0,-201 27 0,87-4 0,61 12 0,80-13 0,-124-14 0,-24 3 0,-115 24 0,449-82 0,-309 51 0,43-27 0,-152 43 0,-35 12 0,-1-1 0,0-1 0,-1-1 0,21-14 0,65-57 0,-86 64 0,19-15 0,60-65 0,-88 85 0,0-1 0,-1 0 0,0 0 0,-1-1 0,-1 0 0,0 0 0,-1-1 0,0 0 0,6-29 0,-6 6 0,2-72 0,-9-42 0,-1 51 0,2-201 0,-1 284 0,0 0 0,-1 1 0,-1-1 0,-9-31 0,-31-63 0,32 86 0,-35-66 0,40 82 0,-34-53 0,-1-1 0,12 6-27,16 31-419,-1 0 0,-29-40 0,24 43-6380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04.209"/>
    </inkml:context>
    <inkml:brush xml:id="br0">
      <inkml:brushProperty name="width" value="0.035" units="cm"/>
      <inkml:brushProperty name="height" value="0.035" units="cm"/>
      <inkml:brushProperty name="color" value="#CC0066"/>
    </inkml:brush>
  </inkml:definitions>
  <inkml:trace contextRef="#ctx0" brushRef="#br0">322 1 24575,'-4'4'0,"-8"1"0,-7-1 0,-4 0 0,-1-1 0,-1 2 0,0 1 0,-7-1 0,-2-1 0,1-1 0,2-2 0,-1 0 0,5-1-8191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2.385"/>
    </inkml:context>
    <inkml:brush xml:id="br0">
      <inkml:brushProperty name="width" value="0.035" units="cm"/>
      <inkml:brushProperty name="height" value="0.035" units="cm"/>
      <inkml:brushProperty name="color" value="#CC0066"/>
    </inkml:brush>
  </inkml:definitions>
  <inkml:trace contextRef="#ctx0" brushRef="#br0">580 94 24575,'0'-4'0,"0"-8"0,-4-3 0,-5-2 0,-5 1 0,-11 4 0,-6 3 0,-1 4 0,-3 3 0,-10 1 0,-10 1 0,-10 0 0,-6 1 0,2 0 0,1-1 0,12 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3.062"/>
    </inkml:context>
    <inkml:brush xml:id="br0">
      <inkml:brushProperty name="width" value="0.035" units="cm"/>
      <inkml:brushProperty name="height" value="0.035" units="cm"/>
      <inkml:brushProperty name="color" value="#CC0066"/>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6:16.681"/>
    </inkml:context>
    <inkml:brush xml:id="br0">
      <inkml:brushProperty name="width" value="0.035" units="cm"/>
      <inkml:brushProperty name="height" value="0.035" units="cm"/>
      <inkml:brushProperty name="color" value="#CC0066"/>
    </inkml:brush>
  </inkml:definitions>
  <inkml:trace contextRef="#ctx0" brushRef="#br0">338 2092 24575,'0'2'0,"0"-1"0,0 1 0,0-1 0,0 0 0,1 1 0,-1-1 0,0 0 0,1 1 0,-1-1 0,1 0 0,0 1 0,-1-1 0,1 0 0,0 0 0,0 0 0,-1 1 0,1-1 0,0 0 0,0 0 0,2 0 0,-1 1 0,0-1 0,1 1 0,-1-1 0,1 0 0,0 0 0,-1 0 0,1 0 0,0-1 0,4 1 0,4 0 0,1 0 0,-1-1 0,20-3 0,348-12 0,-335 15 0,157 16 0,-158-11 0,30 7 0,-40-6 0,35 1 0,19 4 0,3 0 0,-16-4 0,93 20 0,-92-12 0,87 4 0,162-17 0,-161-4 0,2185 2 0,-2268-4 0,130-23 0,-56 5 0,119 5 0,3 18 0,-98 0 0,2309-1 0,-2250 11 0,-31 0 0,511-9 0,-372-3 0,-319 2 0,1 2 0,0 1 0,26 7 0,33 5 0,121-2 0,4-16 0,-63 0 0,-7 1 0,188 3 0,-167 9 0,30 0 0,385-10 0,-281-3 0,4409 2 0,-4519-11 0,-127 5 0,-51 6 0,0-1 0,0 0 0,0-1 0,-1 0 0,1 0 0,14-7 0,-16 6 0,-1 0 0,1-1 0,-1 0 0,0 0 0,0 0 0,-1-1 0,1 0 0,-1 0 0,4-6 0,102-160 0,-75 117 0,-22 35 0,-1 0 0,15-33 0,-21 38 0,-1-1 0,-1 0 0,-1 0 0,0 0 0,1-26 0,-5-78 0,-1 51 0,2 63 0,1-27 0,-2 0 0,-1 0 0,-1 0 0,-13-51 0,3 39 0,-3-11 0,-25-59 0,37 106 0,-1 0 0,1 1 0,-1 0 0,-1 0 0,1 0 0,-1 1 0,0 0 0,-1 0 0,1 0 0,-1 1 0,-14-8 0,-5-2 0,-56-21 0,-116-32 0,19 8 0,168 56 0,-147-64 0,126 53 0,0 2 0,0 2 0,-47-11 0,53 15 0,-26-5 0,29 8 0,0-2 0,-21-8 0,0-4 0,-125-43 0,91 48 0,54 9 0,-34-8 0,8-3 0,19 5 0,0 1 0,-1 1 0,-38-3 0,-224 7 0,176 6 0,-1056-1 0,912 10 0,41 0 0,-151-10 0,-214 8 0,2 7 0,0-16 0,203-2 0,304 2 0,-383-9 0,-262-6 0,633 15 0,29-3 0,-88-15 0,-4-1 0,-69 10 0,56 4 0,-5-3 0,-220-15 0,-293-6 0,-1265 31 0,1192-2 0,676-3 0,-86-16 0,-20-1 0,181 20 0,-26-1 0,0-1 0,1-2 0,-39-10 0,-32-14 0,-146-22 0,-34 1 0,234 38 0,0 2 0,-64-5 0,20 5 0,-98-24 0,26 4 0,68 17 0,35 5 0,-66-16 0,-150-25 0,46 11 0,184 27 0,0 2 0,-69-2 0,-330 10 0,176 1 0,-228-1 0,484 2 0,0 0 0,0 0 0,0 1 0,0 0 0,1 1 0,-20 9 0,8-3 0,-60 24 0,-36 13 0,-77 32 0,181-70 0,0 0 0,0 1 0,1 1 0,0 1 0,-22 23 0,-24 19 0,44-41 0,-42 34 0,23-14 0,18-18 0,1 1 0,1 1 0,0 0 0,-15 23 0,-53 97 0,62-100 0,2 0 0,1 2 0,-19 59 0,24-54 0,5-16 0,-12 29 0,7-21 0,1 0 0,-15 76 0,14-52 0,-1 12 0,-8 95 0,18-92 0,7 98 0,-1-157 0,1-1 0,1 0 0,0 1 0,1-1 0,10 26 0,-3-17 0,1 1 0,22 31 0,-27-46 0,1-1 0,0 0 0,0 0 0,1-1 0,0 0 0,0 0 0,1-1 0,0 0 0,0-1 0,18 8 0,9 1 0,68 20 0,-105-35 0,113 40 0,-105-36 0,1 0 0,0-1 0,0 0 0,0-1 0,1 0 0,-1 0 0,0-1 0,1 0 0,-1 0 0,1-1 0,-1-1 0,1 1 0,-1-2 0,1 1 0,-1-1 0,0-1 0,10-3 0,15-8-1365,-3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3:38.419"/>
    </inkml:context>
    <inkml:brush xml:id="br0">
      <inkml:brushProperty name="width" value="0.035" units="cm"/>
      <inkml:brushProperty name="height" value="0.035" units="cm"/>
      <inkml:brushProperty name="color" value="#CC0066"/>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04.209"/>
    </inkml:context>
    <inkml:brush xml:id="br0">
      <inkml:brushProperty name="width" value="0.035" units="cm"/>
      <inkml:brushProperty name="height" value="0.035" units="cm"/>
      <inkml:brushProperty name="color" value="#CC0066"/>
    </inkml:brush>
  </inkml:definitions>
  <inkml:trace contextRef="#ctx0" brushRef="#br0">322 1 24575,'-4'4'0,"-8"1"0,-7-1 0,-4 0 0,-1-1 0,-1 2 0,0 1 0,-7-1 0,-2-1 0,1-1 0,2-2 0,-1 0 0,5-1-8191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2.385"/>
    </inkml:context>
    <inkml:brush xml:id="br0">
      <inkml:brushProperty name="width" value="0.035" units="cm"/>
      <inkml:brushProperty name="height" value="0.035" units="cm"/>
      <inkml:brushProperty name="color" value="#CC0066"/>
    </inkml:brush>
  </inkml:definitions>
  <inkml:trace contextRef="#ctx0" brushRef="#br0">580 94 24575,'0'-4'0,"0"-8"0,-4-3 0,-5-2 0,-5 1 0,-11 4 0,-6 3 0,-1 4 0,-3 3 0,-10 1 0,-10 1 0,-10 0 0,-6 1 0,2 0 0,1-1 0,12 1-8191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3.062"/>
    </inkml:context>
    <inkml:brush xml:id="br0">
      <inkml:brushProperty name="width" value="0.035" units="cm"/>
      <inkml:brushProperty name="height" value="0.035" units="cm"/>
      <inkml:brushProperty name="color" value="#CC0066"/>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427786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37682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2185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404981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C440A-703D-4D44-9B54-F6BE08C1D71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91283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CC440A-703D-4D44-9B54-F6BE08C1D71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53281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CC440A-703D-4D44-9B54-F6BE08C1D710}"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74457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C440A-703D-4D44-9B54-F6BE08C1D710}"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77852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C440A-703D-4D44-9B54-F6BE08C1D710}"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0011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C440A-703D-4D44-9B54-F6BE08C1D71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9912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C440A-703D-4D44-9B54-F6BE08C1D71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7485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CC440A-703D-4D44-9B54-F6BE08C1D710}" type="datetimeFigureOut">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8E99B9-1022-4CF2-ABBF-0C587EE17B40}" type="slidenum">
              <a:rPr lang="en-US" smtClean="0"/>
              <a:t>‹#›</a:t>
            </a:fld>
            <a:endParaRPr lang="en-US"/>
          </a:p>
        </p:txBody>
      </p:sp>
    </p:spTree>
    <p:extLst>
      <p:ext uri="{BB962C8B-B14F-4D97-AF65-F5344CB8AC3E}">
        <p14:creationId xmlns:p14="http://schemas.microsoft.com/office/powerpoint/2010/main" val="111221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cfn.dadavan.com/student/pseapplication.jsp" TargetMode="External"/><Relationship Id="rId5" Type="http://schemas.openxmlformats.org/officeDocument/2006/relationships/hyperlink" Target="https://mncfn.ca/"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4.xml"/><Relationship Id="rId3" Type="http://schemas.microsoft.com/office/2007/relationships/hdphoto" Target="../media/hdphoto1.wdp"/><Relationship Id="rId7" Type="http://schemas.openxmlformats.org/officeDocument/2006/relationships/customXml" Target="../ink/ink1.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3.xml"/><Relationship Id="rId5" Type="http://schemas.openxmlformats.org/officeDocument/2006/relationships/image" Target="../media/image3.jp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ustomXml" Target="../ink/ink2.xml"/><Relationship Id="rId1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9.xml"/><Relationship Id="rId3" Type="http://schemas.microsoft.com/office/2007/relationships/hdphoto" Target="../media/hdphoto1.wdp"/><Relationship Id="rId7" Type="http://schemas.openxmlformats.org/officeDocument/2006/relationships/customXml" Target="../ink/ink6.xm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8.xml"/><Relationship Id="rId5" Type="http://schemas.openxmlformats.org/officeDocument/2006/relationships/image" Target="../media/image3.jp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customXml" Target="../ink/ink7.xml"/><Relationship Id="rId14"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88562"/>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MCFN Post-Secondary Education</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2978256" y="3429000"/>
            <a:ext cx="8915399" cy="1126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On-line application instructions 2024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11" name="Picture 10">
            <a:extLst>
              <a:ext uri="{FF2B5EF4-FFF2-40B4-BE49-F238E27FC236}">
                <a16:creationId xmlns:a16="http://schemas.microsoft.com/office/drawing/2014/main" id="{B4F3989C-7CF2-4413-AE04-E9082ECA9937}"/>
              </a:ext>
            </a:extLst>
          </p:cNvPr>
          <p:cNvPicPr>
            <a:picLocks noChangeAspect="1"/>
          </p:cNvPicPr>
          <p:nvPr/>
        </p:nvPicPr>
        <p:blipFill>
          <a:blip r:embed="rId6"/>
          <a:stretch>
            <a:fillRect/>
          </a:stretch>
        </p:blipFill>
        <p:spPr>
          <a:xfrm>
            <a:off x="4861337" y="4045990"/>
            <a:ext cx="2574618" cy="1839013"/>
          </a:xfrm>
          <a:prstGeom prst="rect">
            <a:avLst/>
          </a:prstGeom>
        </p:spPr>
      </p:pic>
    </p:spTree>
    <p:extLst>
      <p:ext uri="{BB962C8B-B14F-4D97-AF65-F5344CB8AC3E}">
        <p14:creationId xmlns:p14="http://schemas.microsoft.com/office/powerpoint/2010/main" val="420752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32756"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2032" y="2531412"/>
            <a:ext cx="10430633" cy="3618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Where can you find those documents?  3 Places</a:t>
            </a:r>
          </a:p>
          <a:p>
            <a:r>
              <a:rPr lang="en-US" b="1" dirty="0">
                <a:solidFill>
                  <a:schemeClr val="bg1"/>
                </a:solidFill>
                <a:latin typeface="Arial" panose="020B0604020202020204" pitchFamily="34" charset="0"/>
                <a:cs typeface="Arial" panose="020B0604020202020204" pitchFamily="34" charset="0"/>
              </a:rPr>
              <a:t>They are available as three separate downloads on the original application </a:t>
            </a:r>
            <a:r>
              <a:rPr lang="en-US" sz="2000" b="1" dirty="0">
                <a:solidFill>
                  <a:schemeClr val="bg1"/>
                </a:solidFill>
                <a:latin typeface="Arial" panose="020B0604020202020204" pitchFamily="34" charset="0"/>
                <a:cs typeface="Arial" panose="020B0604020202020204" pitchFamily="34" charset="0"/>
              </a:rPr>
              <a:t>(you can download them from there anytime)</a:t>
            </a:r>
          </a:p>
          <a:p>
            <a:r>
              <a:rPr lang="en-US" b="1" dirty="0">
                <a:solidFill>
                  <a:schemeClr val="bg1"/>
                </a:solidFill>
                <a:latin typeface="Arial" panose="020B0604020202020204" pitchFamily="34" charset="0"/>
                <a:cs typeface="Arial" panose="020B0604020202020204" pitchFamily="34" charset="0"/>
              </a:rPr>
              <a:t>They can be found on the Post Secondary page, as the Application Declaration</a:t>
            </a:r>
          </a:p>
          <a:p>
            <a:r>
              <a:rPr lang="en-US" b="1" dirty="0">
                <a:solidFill>
                  <a:schemeClr val="bg1"/>
                </a:solidFill>
                <a:latin typeface="Arial" panose="020B0604020202020204" pitchFamily="34" charset="0"/>
                <a:cs typeface="Arial" panose="020B0604020202020204" pitchFamily="34" charset="0"/>
              </a:rPr>
              <a:t>You can log into your account on Dadavan, Student Outcomes and go to Documents- they are in the Required Documents under the Student Portal</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366801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r>
              <a:rPr lang="en-US" b="1" dirty="0">
                <a:solidFill>
                  <a:schemeClr val="bg1"/>
                </a:solidFill>
                <a:latin typeface="Arial" panose="020B0604020202020204" pitchFamily="34" charset="0"/>
                <a:cs typeface="Arial" panose="020B0604020202020204" pitchFamily="34" charset="0"/>
              </a:rPr>
              <a:t>Yes, you need to upload your transcript at the end of each semester, asap </a:t>
            </a:r>
            <a:r>
              <a:rPr lang="en-US" sz="2000" b="1" dirty="0">
                <a:solidFill>
                  <a:schemeClr val="bg1"/>
                </a:solidFill>
                <a:latin typeface="Arial" panose="020B0604020202020204" pitchFamily="34" charset="0"/>
                <a:cs typeface="Arial" panose="020B0604020202020204" pitchFamily="34" charset="0"/>
              </a:rPr>
              <a:t>(failure to do so could put your Living Allowance on Hold)</a:t>
            </a:r>
          </a:p>
          <a:p>
            <a:r>
              <a:rPr lang="en-US" b="1" dirty="0">
                <a:solidFill>
                  <a:schemeClr val="bg1"/>
                </a:solidFill>
                <a:latin typeface="Arial" panose="020B0604020202020204" pitchFamily="34" charset="0"/>
                <a:cs typeface="Arial" panose="020B0604020202020204" pitchFamily="34" charset="0"/>
              </a:rPr>
              <a:t>Your new schedule needs to be uploaded before the next semester starts.</a:t>
            </a:r>
          </a:p>
          <a:p>
            <a:r>
              <a:rPr lang="en-US" b="1" dirty="0">
                <a:solidFill>
                  <a:schemeClr val="bg1"/>
                </a:solidFill>
                <a:latin typeface="Arial" panose="020B0604020202020204" pitchFamily="34" charset="0"/>
                <a:cs typeface="Arial" panose="020B0604020202020204" pitchFamily="34" charset="0"/>
              </a:rPr>
              <a:t>Yes, you have to apply each academic year you want funding support </a:t>
            </a:r>
            <a:r>
              <a:rPr lang="en-US" sz="2000" b="1" dirty="0">
                <a:solidFill>
                  <a:schemeClr val="bg1"/>
                </a:solidFill>
                <a:latin typeface="Arial" panose="020B0604020202020204" pitchFamily="34" charset="0"/>
                <a:cs typeface="Arial" panose="020B0604020202020204" pitchFamily="34" charset="0"/>
              </a:rPr>
              <a:t>(ISC requirement)</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45606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68396" y="2338598"/>
            <a:ext cx="10560453"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r>
              <a:rPr lang="en-US" b="1" dirty="0">
                <a:solidFill>
                  <a:schemeClr val="bg1"/>
                </a:solidFill>
                <a:latin typeface="Arial" panose="020B0604020202020204" pitchFamily="34" charset="0"/>
                <a:cs typeface="Arial" panose="020B0604020202020204" pitchFamily="34" charset="0"/>
              </a:rPr>
              <a:t>How will you know you are being funded? </a:t>
            </a:r>
          </a:p>
          <a:p>
            <a:r>
              <a:rPr lang="en-US" b="1" dirty="0">
                <a:solidFill>
                  <a:schemeClr val="bg1"/>
                </a:solidFill>
                <a:latin typeface="Arial" panose="020B0604020202020204" pitchFamily="34" charset="0"/>
                <a:cs typeface="Arial" panose="020B0604020202020204" pitchFamily="34" charset="0"/>
              </a:rPr>
              <a:t>You will receive an Eligibility letter, and be copied on the sponsorship letter sent to the school on your application.</a:t>
            </a:r>
          </a:p>
          <a:p>
            <a:pPr marL="0" indent="0">
              <a:buNone/>
            </a:pPr>
            <a:r>
              <a:rPr lang="en-US" b="1" dirty="0">
                <a:solidFill>
                  <a:schemeClr val="bg1"/>
                </a:solidFill>
                <a:latin typeface="Arial" panose="020B0604020202020204" pitchFamily="34" charset="0"/>
                <a:cs typeface="Arial" panose="020B0604020202020204" pitchFamily="34" charset="0"/>
              </a:rPr>
              <a:t>When will you get money? </a:t>
            </a:r>
          </a:p>
          <a:p>
            <a:pPr marL="0" indent="0">
              <a:buNone/>
            </a:pPr>
            <a:r>
              <a:rPr lang="en-US" b="1" dirty="0">
                <a:solidFill>
                  <a:schemeClr val="bg1"/>
                </a:solidFill>
                <a:latin typeface="Arial" panose="020B0604020202020204" pitchFamily="34" charset="0"/>
                <a:cs typeface="Arial" panose="020B0604020202020204" pitchFamily="34" charset="0"/>
              </a:rPr>
              <a:t>	Expect deposit on the 1st day of the month starting the term. Book money is deposited once each term. </a:t>
            </a:r>
            <a:r>
              <a:rPr lang="en-US" sz="2000" b="1" dirty="0">
                <a:solidFill>
                  <a:schemeClr val="bg1"/>
                </a:solidFill>
                <a:latin typeface="Arial" panose="020B0604020202020204" pitchFamily="34" charset="0"/>
                <a:cs typeface="Arial" panose="020B0604020202020204" pitchFamily="34" charset="0"/>
              </a:rPr>
              <a:t>(save your receipt if books cost more, we can reimburse)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133697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What if you choose Residence over Living Allowance?</a:t>
            </a:r>
          </a:p>
          <a:p>
            <a:pPr marL="0" indent="0">
              <a:buNone/>
            </a:pPr>
            <a:r>
              <a:rPr lang="en-US" b="1" dirty="0">
                <a:solidFill>
                  <a:schemeClr val="bg1"/>
                </a:solidFill>
                <a:latin typeface="Arial" panose="020B0604020202020204" pitchFamily="34" charset="0"/>
                <a:cs typeface="Arial" panose="020B0604020202020204" pitchFamily="34" charset="0"/>
              </a:rPr>
              <a:t>	You must apply to Residence yourself. The money is the same-$6000 per term, and you will be copied on the sponsorship letter to Residence. Any shortfall in costs you will need to pay.  </a:t>
            </a:r>
          </a:p>
          <a:p>
            <a:pPr marL="0" indent="0">
              <a:buNone/>
            </a:pPr>
            <a:r>
              <a:rPr lang="en-US" b="1" dirty="0">
                <a:solidFill>
                  <a:schemeClr val="bg1"/>
                </a:solidFill>
                <a:latin typeface="Arial" panose="020B0604020202020204" pitchFamily="34" charset="0"/>
                <a:cs typeface="Arial" panose="020B0604020202020204" pitchFamily="34" charset="0"/>
              </a:rPr>
              <a:t>	Any money remaining up to the $6,000 will be deposited into your account at the end of a successful semester.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52579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What if you live over 800 kms. from your school?</a:t>
            </a:r>
          </a:p>
          <a:p>
            <a:pPr marL="0" indent="0">
              <a:buNone/>
            </a:pPr>
            <a:r>
              <a:rPr lang="en-US" b="1" dirty="0">
                <a:solidFill>
                  <a:schemeClr val="bg1"/>
                </a:solidFill>
                <a:latin typeface="Arial" panose="020B0604020202020204" pitchFamily="34" charset="0"/>
                <a:cs typeface="Arial" panose="020B0604020202020204" pitchFamily="34" charset="0"/>
              </a:rPr>
              <a:t>	You need to price several ways to travel economically, then tell us which you prefer and why.</a:t>
            </a:r>
          </a:p>
          <a:p>
            <a:pPr marL="0" indent="0">
              <a:buNone/>
            </a:pPr>
            <a:r>
              <a:rPr lang="en-US" b="1" dirty="0">
                <a:solidFill>
                  <a:schemeClr val="bg1"/>
                </a:solidFill>
                <a:latin typeface="Arial" panose="020B0604020202020204" pitchFamily="34" charset="0"/>
                <a:cs typeface="Arial" panose="020B0604020202020204" pitchFamily="34" charset="0"/>
              </a:rPr>
              <a:t>What if I have extra or special course requirements?</a:t>
            </a:r>
          </a:p>
          <a:p>
            <a:pPr marL="0" indent="0">
              <a:buNone/>
            </a:pPr>
            <a:r>
              <a:rPr lang="en-US" b="1" dirty="0">
                <a:solidFill>
                  <a:schemeClr val="bg1"/>
                </a:solidFill>
                <a:latin typeface="Arial" panose="020B0604020202020204" pitchFamily="34" charset="0"/>
                <a:cs typeface="Arial" panose="020B0604020202020204" pitchFamily="34" charset="0"/>
              </a:rPr>
              <a:t>	Let us know as soon as you can! Send us an email with details and timeline.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8215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	All these questions can be answered by reading the Policy, found on the Post Secondary Resource page. </a:t>
            </a:r>
          </a:p>
          <a:p>
            <a:pPr marL="0" indent="0">
              <a:buNone/>
            </a:pPr>
            <a:r>
              <a:rPr lang="en-US" b="1" dirty="0">
                <a:solidFill>
                  <a:schemeClr val="bg1"/>
                </a:solidFill>
                <a:latin typeface="Arial" panose="020B0604020202020204" pitchFamily="34" charset="0"/>
                <a:cs typeface="Arial" panose="020B0604020202020204" pitchFamily="34" charset="0"/>
              </a:rPr>
              <a:t>	Please read the Policy, paying special attention to the Student Responsibilities. </a:t>
            </a:r>
          </a:p>
          <a:p>
            <a:pPr marL="0" indent="0">
              <a:buNone/>
            </a:pPr>
            <a:r>
              <a:rPr lang="en-US" b="1" dirty="0">
                <a:solidFill>
                  <a:schemeClr val="bg1"/>
                </a:solidFill>
                <a:latin typeface="Arial" panose="020B0604020202020204" pitchFamily="34" charset="0"/>
                <a:cs typeface="Arial" panose="020B0604020202020204" pitchFamily="34" charset="0"/>
              </a:rPr>
              <a:t>	Help us support you, by remaining in good standing </a:t>
            </a:r>
            <a:r>
              <a:rPr lang="en-US" b="1">
                <a:solidFill>
                  <a:schemeClr val="bg1"/>
                </a:solidFill>
                <a:latin typeface="Arial" panose="020B0604020202020204" pitchFamily="34" charset="0"/>
                <a:cs typeface="Arial" panose="020B0604020202020204" pitchFamily="34" charset="0"/>
              </a:rPr>
              <a:t>and communicating with </a:t>
            </a:r>
            <a:r>
              <a:rPr lang="en-US" b="1" dirty="0">
                <a:solidFill>
                  <a:schemeClr val="bg1"/>
                </a:solidFill>
                <a:latin typeface="Arial" panose="020B0604020202020204" pitchFamily="34" charset="0"/>
                <a:cs typeface="Arial" panose="020B0604020202020204" pitchFamily="34" charset="0"/>
              </a:rPr>
              <a:t>the Post Secondary Advisor </a:t>
            </a:r>
            <a:r>
              <a:rPr lang="en-US" sz="2000" b="1">
                <a:solidFill>
                  <a:schemeClr val="bg1"/>
                </a:solidFill>
                <a:latin typeface="Arial" panose="020B0604020202020204" pitchFamily="34" charset="0"/>
                <a:cs typeface="Arial" panose="020B0604020202020204" pitchFamily="34" charset="0"/>
              </a:rPr>
              <a:t>(Bernadette, LLPSA@MNCFN.CA)</a:t>
            </a:r>
            <a:endParaRPr lang="en-US" sz="20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15717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298344"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298345" y="88562"/>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40752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First time applying for funding?</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640936" y="3429000"/>
            <a:ext cx="10699334" cy="2852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Go to </a:t>
            </a:r>
            <a:r>
              <a:rPr lang="en-US" b="1" dirty="0">
                <a:solidFill>
                  <a:schemeClr val="bg1"/>
                </a:solidFill>
                <a:latin typeface="Arial" panose="020B0604020202020204" pitchFamily="34" charset="0"/>
                <a:cs typeface="Arial" panose="020B0604020202020204" pitchFamily="34" charset="0"/>
                <a:hlinkClick r:id="rId5"/>
              </a:rPr>
              <a:t>https://mncfn.ca/</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Look for Departments, then go down to Post-Secondary</a:t>
            </a:r>
          </a:p>
          <a:p>
            <a:r>
              <a:rPr lang="en-US" b="1" dirty="0">
                <a:solidFill>
                  <a:schemeClr val="bg1"/>
                </a:solidFill>
                <a:latin typeface="Arial" panose="020B0604020202020204" pitchFamily="34" charset="0"/>
                <a:cs typeface="Arial" panose="020B0604020202020204" pitchFamily="34" charset="0"/>
              </a:rPr>
              <a:t>Click on this link for the application (online)</a:t>
            </a:r>
          </a:p>
          <a:p>
            <a:r>
              <a:rPr lang="en-US" b="1" dirty="0">
                <a:solidFill>
                  <a:schemeClr val="bg1"/>
                </a:solidFill>
                <a:latin typeface="Arial" panose="020B0604020202020204" pitchFamily="34" charset="0"/>
                <a:cs typeface="Arial" panose="020B0604020202020204" pitchFamily="34" charset="0"/>
                <a:hlinkClick r:id="rId6"/>
              </a:rPr>
              <a:t>https://mcfn.dadavan.com/student/pseapplication.jsp</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7"/>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62185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0218" y="2531412"/>
            <a:ext cx="10049853" cy="3715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5" name="Picture 4">
            <a:extLst>
              <a:ext uri="{FF2B5EF4-FFF2-40B4-BE49-F238E27FC236}">
                <a16:creationId xmlns:a16="http://schemas.microsoft.com/office/drawing/2014/main" id="{0B2F2036-5BD0-E8DD-E816-CF493BB4F202}"/>
              </a:ext>
            </a:extLst>
          </p:cNvPr>
          <p:cNvPicPr>
            <a:picLocks noChangeAspect="1"/>
          </p:cNvPicPr>
          <p:nvPr/>
        </p:nvPicPr>
        <p:blipFill>
          <a:blip r:embed="rId6"/>
          <a:stretch>
            <a:fillRect/>
          </a:stretch>
        </p:blipFill>
        <p:spPr>
          <a:xfrm>
            <a:off x="844112" y="2403334"/>
            <a:ext cx="10503776" cy="4454665"/>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BFBC27B-FAB5-ADA9-612C-8B6DCADDB07C}"/>
                  </a:ext>
                </a:extLst>
              </p14:cNvPr>
              <p14:cNvContentPartPr/>
              <p14:nvPr/>
            </p14:nvContentPartPr>
            <p14:xfrm>
              <a:off x="5445730" y="5971792"/>
              <a:ext cx="360" cy="360"/>
            </p14:xfrm>
          </p:contentPart>
        </mc:Choice>
        <mc:Fallback xmlns="">
          <p:pic>
            <p:nvPicPr>
              <p:cNvPr id="10" name="Ink 9">
                <a:extLst>
                  <a:ext uri="{FF2B5EF4-FFF2-40B4-BE49-F238E27FC236}">
                    <a16:creationId xmlns:a16="http://schemas.microsoft.com/office/drawing/2014/main" id="{0BFBC27B-FAB5-ADA9-612C-8B6DCADDB07C}"/>
                  </a:ext>
                </a:extLst>
              </p:cNvPr>
              <p:cNvPicPr/>
              <p:nvPr/>
            </p:nvPicPr>
            <p:blipFill>
              <a:blip r:embed="rId8"/>
              <a:stretch>
                <a:fillRect/>
              </a:stretch>
            </p:blipFill>
            <p:spPr>
              <a:xfrm>
                <a:off x="5439610" y="59656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D9BF2BD-DC51-0552-EBB4-12023788E6BD}"/>
                  </a:ext>
                </a:extLst>
              </p14:cNvPr>
              <p14:cNvContentPartPr/>
              <p14:nvPr/>
            </p14:nvContentPartPr>
            <p14:xfrm>
              <a:off x="928090" y="744232"/>
              <a:ext cx="115920" cy="16560"/>
            </p14:xfrm>
          </p:contentPart>
        </mc:Choice>
        <mc:Fallback xmlns="">
          <p:pic>
            <p:nvPicPr>
              <p:cNvPr id="13" name="Ink 12">
                <a:extLst>
                  <a:ext uri="{FF2B5EF4-FFF2-40B4-BE49-F238E27FC236}">
                    <a16:creationId xmlns:a16="http://schemas.microsoft.com/office/drawing/2014/main" id="{DD9BF2BD-DC51-0552-EBB4-12023788E6BD}"/>
                  </a:ext>
                </a:extLst>
              </p:cNvPr>
              <p:cNvPicPr/>
              <p:nvPr/>
            </p:nvPicPr>
            <p:blipFill>
              <a:blip r:embed="rId10"/>
              <a:stretch>
                <a:fillRect/>
              </a:stretch>
            </p:blipFill>
            <p:spPr>
              <a:xfrm>
                <a:off x="921970" y="738112"/>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6163493-D3CA-F6D1-2722-25A4499CA972}"/>
                  </a:ext>
                </a:extLst>
              </p14:cNvPr>
              <p14:cNvContentPartPr/>
              <p14:nvPr/>
            </p14:nvContentPartPr>
            <p14:xfrm>
              <a:off x="9064810" y="758992"/>
              <a:ext cx="208800" cy="33840"/>
            </p14:xfrm>
          </p:contentPart>
        </mc:Choice>
        <mc:Fallback xmlns="">
          <p:pic>
            <p:nvPicPr>
              <p:cNvPr id="15" name="Ink 14">
                <a:extLst>
                  <a:ext uri="{FF2B5EF4-FFF2-40B4-BE49-F238E27FC236}">
                    <a16:creationId xmlns:a16="http://schemas.microsoft.com/office/drawing/2014/main" id="{66163493-D3CA-F6D1-2722-25A4499CA972}"/>
                  </a:ext>
                </a:extLst>
              </p:cNvPr>
              <p:cNvPicPr/>
              <p:nvPr/>
            </p:nvPicPr>
            <p:blipFill>
              <a:blip r:embed="rId12"/>
              <a:stretch>
                <a:fillRect/>
              </a:stretch>
            </p:blipFill>
            <p:spPr>
              <a:xfrm>
                <a:off x="9058690" y="752872"/>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9D71539-4DAD-EDA5-54BC-87645E3171FF}"/>
                  </a:ext>
                </a:extLst>
              </p14:cNvPr>
              <p14:cNvContentPartPr/>
              <p14:nvPr/>
            </p14:nvContentPartPr>
            <p14:xfrm>
              <a:off x="9078850" y="736312"/>
              <a:ext cx="360" cy="360"/>
            </p14:xfrm>
          </p:contentPart>
        </mc:Choice>
        <mc:Fallback xmlns="">
          <p:pic>
            <p:nvPicPr>
              <p:cNvPr id="16" name="Ink 15">
                <a:extLst>
                  <a:ext uri="{FF2B5EF4-FFF2-40B4-BE49-F238E27FC236}">
                    <a16:creationId xmlns:a16="http://schemas.microsoft.com/office/drawing/2014/main" id="{49D71539-4DAD-EDA5-54BC-87645E3171FF}"/>
                  </a:ext>
                </a:extLst>
              </p:cNvPr>
              <p:cNvPicPr/>
              <p:nvPr/>
            </p:nvPicPr>
            <p:blipFill>
              <a:blip r:embed="rId8"/>
              <a:stretch>
                <a:fillRect/>
              </a:stretch>
            </p:blipFill>
            <p:spPr>
              <a:xfrm>
                <a:off x="9072730" y="73019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B2BC9F1-6C4A-C20C-0646-F85CD0394C85}"/>
                  </a:ext>
                </a:extLst>
              </p14:cNvPr>
              <p14:cNvContentPartPr/>
              <p14:nvPr/>
            </p14:nvContentPartPr>
            <p14:xfrm>
              <a:off x="833209" y="5995552"/>
              <a:ext cx="6378120" cy="818640"/>
            </p14:xfrm>
          </p:contentPart>
        </mc:Choice>
        <mc:Fallback xmlns="">
          <p:pic>
            <p:nvPicPr>
              <p:cNvPr id="19" name="Ink 18">
                <a:extLst>
                  <a:ext uri="{FF2B5EF4-FFF2-40B4-BE49-F238E27FC236}">
                    <a16:creationId xmlns:a16="http://schemas.microsoft.com/office/drawing/2014/main" id="{CB2BC9F1-6C4A-C20C-0646-F85CD0394C85}"/>
                  </a:ext>
                </a:extLst>
              </p:cNvPr>
              <p:cNvPicPr/>
              <p:nvPr/>
            </p:nvPicPr>
            <p:blipFill>
              <a:blip r:embed="rId15"/>
              <a:stretch>
                <a:fillRect/>
              </a:stretch>
            </p:blipFill>
            <p:spPr>
              <a:xfrm>
                <a:off x="827089" y="5989432"/>
                <a:ext cx="6390360" cy="830880"/>
              </a:xfrm>
              <a:prstGeom prst="rect">
                <a:avLst/>
              </a:prstGeom>
            </p:spPr>
          </p:pic>
        </mc:Fallback>
      </mc:AlternateContent>
    </p:spTree>
    <p:extLst>
      <p:ext uri="{BB962C8B-B14F-4D97-AF65-F5344CB8AC3E}">
        <p14:creationId xmlns:p14="http://schemas.microsoft.com/office/powerpoint/2010/main" val="31487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2001"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13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20192" y="2605636"/>
            <a:ext cx="11173464" cy="372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After making sure you are applying on the right site, go down that page, answering every box that has a red star, then Submit</a:t>
            </a:r>
          </a:p>
          <a:p>
            <a:r>
              <a:rPr lang="en-US" b="1" dirty="0">
                <a:solidFill>
                  <a:schemeClr val="bg1"/>
                </a:solidFill>
                <a:latin typeface="Arial" panose="020B0604020202020204" pitchFamily="34" charset="0"/>
                <a:cs typeface="Arial" panose="020B0604020202020204" pitchFamily="34" charset="0"/>
              </a:rPr>
              <a:t> Did you notice the three documents that said to download? They will be needed to complete the application. You can find them later on the website or in the Student Portal (required) documents</a:t>
            </a:r>
          </a:p>
          <a:p>
            <a:r>
              <a:rPr lang="en-US" b="1" dirty="0">
                <a:solidFill>
                  <a:schemeClr val="bg1"/>
                </a:solidFill>
                <a:latin typeface="Arial" panose="020B0604020202020204" pitchFamily="34" charset="0"/>
                <a:cs typeface="Arial" panose="020B0604020202020204" pitchFamily="34" charset="0"/>
              </a:rPr>
              <a:t>Meanwhile, did it refuse to submit? Did you ever apply for Post secondary funding? Maybe you need to go to the next page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401171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0218" y="2531412"/>
            <a:ext cx="10049853" cy="3715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5" name="Picture 4">
            <a:extLst>
              <a:ext uri="{FF2B5EF4-FFF2-40B4-BE49-F238E27FC236}">
                <a16:creationId xmlns:a16="http://schemas.microsoft.com/office/drawing/2014/main" id="{0B2F2036-5BD0-E8DD-E816-CF493BB4F202}"/>
              </a:ext>
            </a:extLst>
          </p:cNvPr>
          <p:cNvPicPr>
            <a:picLocks noChangeAspect="1"/>
          </p:cNvPicPr>
          <p:nvPr/>
        </p:nvPicPr>
        <p:blipFill>
          <a:blip r:embed="rId6"/>
          <a:stretch>
            <a:fillRect/>
          </a:stretch>
        </p:blipFill>
        <p:spPr>
          <a:xfrm>
            <a:off x="844112" y="2403334"/>
            <a:ext cx="10503776" cy="4454665"/>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BFBC27B-FAB5-ADA9-612C-8B6DCADDB07C}"/>
                  </a:ext>
                </a:extLst>
              </p14:cNvPr>
              <p14:cNvContentPartPr/>
              <p14:nvPr/>
            </p14:nvContentPartPr>
            <p14:xfrm>
              <a:off x="5445730" y="5971792"/>
              <a:ext cx="360" cy="360"/>
            </p14:xfrm>
          </p:contentPart>
        </mc:Choice>
        <mc:Fallback xmlns="">
          <p:pic>
            <p:nvPicPr>
              <p:cNvPr id="10" name="Ink 9">
                <a:extLst>
                  <a:ext uri="{FF2B5EF4-FFF2-40B4-BE49-F238E27FC236}">
                    <a16:creationId xmlns:a16="http://schemas.microsoft.com/office/drawing/2014/main" id="{0BFBC27B-FAB5-ADA9-612C-8B6DCADDB07C}"/>
                  </a:ext>
                </a:extLst>
              </p:cNvPr>
              <p:cNvPicPr/>
              <p:nvPr/>
            </p:nvPicPr>
            <p:blipFill>
              <a:blip r:embed="rId8"/>
              <a:stretch>
                <a:fillRect/>
              </a:stretch>
            </p:blipFill>
            <p:spPr>
              <a:xfrm>
                <a:off x="5439610" y="59656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D9BF2BD-DC51-0552-EBB4-12023788E6BD}"/>
                  </a:ext>
                </a:extLst>
              </p14:cNvPr>
              <p14:cNvContentPartPr/>
              <p14:nvPr/>
            </p14:nvContentPartPr>
            <p14:xfrm>
              <a:off x="928090" y="744232"/>
              <a:ext cx="115920" cy="16560"/>
            </p14:xfrm>
          </p:contentPart>
        </mc:Choice>
        <mc:Fallback xmlns="">
          <p:pic>
            <p:nvPicPr>
              <p:cNvPr id="13" name="Ink 12">
                <a:extLst>
                  <a:ext uri="{FF2B5EF4-FFF2-40B4-BE49-F238E27FC236}">
                    <a16:creationId xmlns:a16="http://schemas.microsoft.com/office/drawing/2014/main" id="{DD9BF2BD-DC51-0552-EBB4-12023788E6BD}"/>
                  </a:ext>
                </a:extLst>
              </p:cNvPr>
              <p:cNvPicPr/>
              <p:nvPr/>
            </p:nvPicPr>
            <p:blipFill>
              <a:blip r:embed="rId10"/>
              <a:stretch>
                <a:fillRect/>
              </a:stretch>
            </p:blipFill>
            <p:spPr>
              <a:xfrm>
                <a:off x="921970" y="738112"/>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6163493-D3CA-F6D1-2722-25A4499CA972}"/>
                  </a:ext>
                </a:extLst>
              </p14:cNvPr>
              <p14:cNvContentPartPr/>
              <p14:nvPr/>
            </p14:nvContentPartPr>
            <p14:xfrm>
              <a:off x="9064810" y="758992"/>
              <a:ext cx="208800" cy="33840"/>
            </p14:xfrm>
          </p:contentPart>
        </mc:Choice>
        <mc:Fallback xmlns="">
          <p:pic>
            <p:nvPicPr>
              <p:cNvPr id="15" name="Ink 14">
                <a:extLst>
                  <a:ext uri="{FF2B5EF4-FFF2-40B4-BE49-F238E27FC236}">
                    <a16:creationId xmlns:a16="http://schemas.microsoft.com/office/drawing/2014/main" id="{66163493-D3CA-F6D1-2722-25A4499CA972}"/>
                  </a:ext>
                </a:extLst>
              </p:cNvPr>
              <p:cNvPicPr/>
              <p:nvPr/>
            </p:nvPicPr>
            <p:blipFill>
              <a:blip r:embed="rId12"/>
              <a:stretch>
                <a:fillRect/>
              </a:stretch>
            </p:blipFill>
            <p:spPr>
              <a:xfrm>
                <a:off x="9058690" y="752872"/>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9D71539-4DAD-EDA5-54BC-87645E3171FF}"/>
                  </a:ext>
                </a:extLst>
              </p14:cNvPr>
              <p14:cNvContentPartPr/>
              <p14:nvPr/>
            </p14:nvContentPartPr>
            <p14:xfrm>
              <a:off x="9078850" y="736312"/>
              <a:ext cx="360" cy="360"/>
            </p14:xfrm>
          </p:contentPart>
        </mc:Choice>
        <mc:Fallback xmlns="">
          <p:pic>
            <p:nvPicPr>
              <p:cNvPr id="16" name="Ink 15">
                <a:extLst>
                  <a:ext uri="{FF2B5EF4-FFF2-40B4-BE49-F238E27FC236}">
                    <a16:creationId xmlns:a16="http://schemas.microsoft.com/office/drawing/2014/main" id="{49D71539-4DAD-EDA5-54BC-87645E3171FF}"/>
                  </a:ext>
                </a:extLst>
              </p:cNvPr>
              <p:cNvPicPr/>
              <p:nvPr/>
            </p:nvPicPr>
            <p:blipFill>
              <a:blip r:embed="rId8"/>
              <a:stretch>
                <a:fillRect/>
              </a:stretch>
            </p:blipFill>
            <p:spPr>
              <a:xfrm>
                <a:off x="9072730" y="730192"/>
                <a:ext cx="12600" cy="12600"/>
              </a:xfrm>
              <a:prstGeom prst="rect">
                <a:avLst/>
              </a:prstGeom>
            </p:spPr>
          </p:pic>
        </mc:Fallback>
      </mc:AlternateContent>
      <p:pic>
        <p:nvPicPr>
          <p:cNvPr id="17" name="Picture 16">
            <a:extLst>
              <a:ext uri="{FF2B5EF4-FFF2-40B4-BE49-F238E27FC236}">
                <a16:creationId xmlns:a16="http://schemas.microsoft.com/office/drawing/2014/main" id="{C669BAA6-7D28-2910-ED28-09A8A970C7CB}"/>
              </a:ext>
            </a:extLst>
          </p:cNvPr>
          <p:cNvPicPr>
            <a:picLocks noChangeAspect="1"/>
          </p:cNvPicPr>
          <p:nvPr/>
        </p:nvPicPr>
        <p:blipFill>
          <a:blip r:embed="rId4"/>
          <a:stretch>
            <a:fillRect/>
          </a:stretch>
        </p:blipFill>
        <p:spPr>
          <a:xfrm>
            <a:off x="152400" y="152400"/>
            <a:ext cx="12192000" cy="2023872"/>
          </a:xfrm>
          <a:prstGeom prst="rect">
            <a:avLst/>
          </a:prstGeom>
        </p:spPr>
      </p:pic>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E3756C7-2D25-301E-4BD2-EC550ED44F3F}"/>
                  </a:ext>
                </a:extLst>
              </p14:cNvPr>
              <p14:cNvContentPartPr/>
              <p14:nvPr/>
            </p14:nvContentPartPr>
            <p14:xfrm>
              <a:off x="994849" y="4101952"/>
              <a:ext cx="2356920" cy="1158480"/>
            </p14:xfrm>
          </p:contentPart>
        </mc:Choice>
        <mc:Fallback xmlns="">
          <p:pic>
            <p:nvPicPr>
              <p:cNvPr id="11" name="Ink 10">
                <a:extLst>
                  <a:ext uri="{FF2B5EF4-FFF2-40B4-BE49-F238E27FC236}">
                    <a16:creationId xmlns:a16="http://schemas.microsoft.com/office/drawing/2014/main" id="{5E3756C7-2D25-301E-4BD2-EC550ED44F3F}"/>
                  </a:ext>
                </a:extLst>
              </p:cNvPr>
              <p:cNvPicPr/>
              <p:nvPr/>
            </p:nvPicPr>
            <p:blipFill>
              <a:blip r:embed="rId15"/>
              <a:stretch>
                <a:fillRect/>
              </a:stretch>
            </p:blipFill>
            <p:spPr>
              <a:xfrm>
                <a:off x="988729" y="4095832"/>
                <a:ext cx="2369160" cy="1170720"/>
              </a:xfrm>
              <a:prstGeom prst="rect">
                <a:avLst/>
              </a:prstGeom>
            </p:spPr>
          </p:pic>
        </mc:Fallback>
      </mc:AlternateContent>
    </p:spTree>
    <p:extLst>
      <p:ext uri="{BB962C8B-B14F-4D97-AF65-F5344CB8AC3E}">
        <p14:creationId xmlns:p14="http://schemas.microsoft.com/office/powerpoint/2010/main" val="278612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MCFN Post-Secondary Education</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27689" y="3131618"/>
            <a:ext cx="10309254" cy="3026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Once your status number </a:t>
            </a:r>
            <a:r>
              <a:rPr lang="en-US" b="1">
                <a:solidFill>
                  <a:schemeClr val="bg1"/>
                </a:solidFill>
                <a:latin typeface="Arial" panose="020B0604020202020204" pitchFamily="34" charset="0"/>
                <a:cs typeface="Arial" panose="020B0604020202020204" pitchFamily="34" charset="0"/>
              </a:rPr>
              <a:t>is in </a:t>
            </a:r>
            <a:r>
              <a:rPr lang="en-US" b="1" dirty="0">
                <a:solidFill>
                  <a:schemeClr val="bg1"/>
                </a:solidFill>
                <a:latin typeface="Arial" panose="020B0604020202020204" pitchFamily="34" charset="0"/>
                <a:cs typeface="Arial" panose="020B0604020202020204" pitchFamily="34" charset="0"/>
              </a:rPr>
              <a:t>the system, you will not be able to apply that way.</a:t>
            </a:r>
          </a:p>
          <a:p>
            <a:r>
              <a:rPr lang="en-US" b="1" dirty="0">
                <a:solidFill>
                  <a:schemeClr val="bg1"/>
                </a:solidFill>
                <a:latin typeface="Arial" panose="020B0604020202020204" pitchFamily="34" charset="0"/>
                <a:cs typeface="Arial" panose="020B0604020202020204" pitchFamily="34" charset="0"/>
              </a:rPr>
              <a:t>Instead, click on the Returning student button, and enter your email as the Username. </a:t>
            </a:r>
          </a:p>
          <a:p>
            <a:r>
              <a:rPr lang="en-US" b="1" dirty="0">
                <a:solidFill>
                  <a:schemeClr val="bg1"/>
                </a:solidFill>
                <a:latin typeface="Arial" panose="020B0604020202020204" pitchFamily="34" charset="0"/>
                <a:cs typeface="Arial" panose="020B0604020202020204" pitchFamily="34" charset="0"/>
              </a:rPr>
              <a:t>Then click on the button to retrieve password, and check your junk mail for the new password.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2036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1266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28283" y="2354782"/>
            <a:ext cx="10778591" cy="39084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To complete the online application, you will need the name of the school you are applying to, so if that is all you lack-apply. We can change the name of the school if you change your mind, but we cannot change your application date to give you a higher priority. </a:t>
            </a:r>
          </a:p>
          <a:p>
            <a:r>
              <a:rPr lang="en-US" b="1" dirty="0">
                <a:solidFill>
                  <a:schemeClr val="bg1"/>
                </a:solidFill>
                <a:latin typeface="Arial" panose="020B0604020202020204" pitchFamily="34" charset="0"/>
                <a:cs typeface="Arial" panose="020B0604020202020204" pitchFamily="34" charset="0"/>
              </a:rPr>
              <a:t>The Academic year defined by Indigenous Services Canada starts in May of the current year, and ends April of the following year. Your application can span the academic year.</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60266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80921"/>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849665" y="2470864"/>
            <a:ext cx="10387824"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11504" y="2403336"/>
            <a:ext cx="10330831" cy="3479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The application goes into Pending until reviewed.</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When the application is reviewed, you will receive an email telling you to complete the application.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The application is not eligible for funding until it is complete.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74647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6230867" y="2330506"/>
            <a:ext cx="5006621" cy="3811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Upload with first application, only</a:t>
            </a:r>
            <a:r>
              <a:rPr lang="en-US" sz="40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replace when changed or updated: </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Status card</a:t>
            </a:r>
          </a:p>
          <a:p>
            <a:r>
              <a:rPr lang="en-US" sz="2800" b="1" dirty="0">
                <a:solidFill>
                  <a:schemeClr val="bg1"/>
                </a:solidFill>
                <a:latin typeface="Arial" panose="020B0604020202020204" pitchFamily="34" charset="0"/>
                <a:cs typeface="Arial" panose="020B0604020202020204" pitchFamily="34" charset="0"/>
              </a:rPr>
              <a:t>	</a:t>
            </a:r>
          </a:p>
          <a:p>
            <a:r>
              <a:rPr lang="en-US" sz="2800" b="1" dirty="0">
                <a:solidFill>
                  <a:schemeClr val="bg1"/>
                </a:solidFill>
                <a:latin typeface="Arial" panose="020B0604020202020204" pitchFamily="34" charset="0"/>
                <a:cs typeface="Arial" panose="020B0604020202020204" pitchFamily="34" charset="0"/>
              </a:rPr>
              <a:t>Direct deposit or void check</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590719" y="2330506"/>
            <a:ext cx="5006621" cy="3746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Yearly requirements:</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Application Declaration</a:t>
            </a:r>
          </a:p>
          <a:p>
            <a:r>
              <a:rPr lang="en-US" b="1" dirty="0">
                <a:solidFill>
                  <a:schemeClr val="bg1"/>
                </a:solidFill>
                <a:latin typeface="Arial" panose="020B0604020202020204" pitchFamily="34" charset="0"/>
                <a:cs typeface="Arial" panose="020B0604020202020204" pitchFamily="34" charset="0"/>
              </a:rPr>
              <a:t>Financial Contract</a:t>
            </a:r>
          </a:p>
          <a:p>
            <a:r>
              <a:rPr lang="en-US" b="1" dirty="0">
                <a:solidFill>
                  <a:schemeClr val="bg1"/>
                </a:solidFill>
                <a:latin typeface="Arial" panose="020B0604020202020204" pitchFamily="34" charset="0"/>
                <a:cs typeface="Arial" panose="020B0604020202020204" pitchFamily="34" charset="0"/>
              </a:rPr>
              <a:t>Release of information</a:t>
            </a:r>
          </a:p>
          <a:p>
            <a:r>
              <a:rPr lang="en-US" b="1" dirty="0">
                <a:solidFill>
                  <a:schemeClr val="bg1"/>
                </a:solidFill>
                <a:latin typeface="Arial" panose="020B0604020202020204" pitchFamily="34" charset="0"/>
                <a:cs typeface="Arial" panose="020B0604020202020204" pitchFamily="34" charset="0"/>
              </a:rPr>
              <a:t>Previous Transcript</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062555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757</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O’Grady-Bomberry</dc:creator>
  <cp:lastModifiedBy>Bernadette O’Grady-Bomberry</cp:lastModifiedBy>
  <cp:revision>9</cp:revision>
  <dcterms:created xsi:type="dcterms:W3CDTF">2024-04-17T19:07:49Z</dcterms:created>
  <dcterms:modified xsi:type="dcterms:W3CDTF">2024-04-25T13:10:48Z</dcterms:modified>
</cp:coreProperties>
</file>